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C7A0B6E2-2C5F-4E3B-9C1D-5A0F3B7C9E10}">
  <a:tblStyle styleId="{C7A0B6E2-2C5F-4E3B-9C1D-5A0F3B7C9E10}" styleName="Croprix">
    <a:wholeTbl>
      <a:tcTxStyle>
        <a:fontRef idx="minor">
          <a:schemeClr val="tx1"/>
        </a:fontRef>
        <a:schemeClr val="tx1"/>
      </a:tcTxStyle>
      <a:tcStyle>
        <a:tcBdr>
          <a:left>
            <a:ln w="0">
              <a:noFill/>
            </a:ln>
          </a:left>
          <a:right>
            <a:ln w="0">
              <a:noFill/>
            </a:ln>
          </a:right>
          <a:top>
            <a:ln w="0">
              <a:noFill/>
            </a:ln>
          </a:top>
          <a:bottom>
            <a:ln w="6350">
              <a:solidFill>
                <a:srgbClr val="E3DBD3"/>
              </a:solidFill>
            </a:ln>
          </a:bottom>
          <a:insideH>
            <a:ln w="6350">
              <a:solidFill>
                <a:srgbClr val="E3DBD3"/>
              </a:solidFill>
            </a:ln>
          </a:insideH>
          <a:insideV>
            <a:ln w="0">
              <a:noFill/>
            </a:ln>
          </a:insideV>
        </a:tcBdr>
        <a:fill>
          <a:noFill/>
        </a:fill>
      </a:tcStyle>
    </a:wholeTbl>
    <a:band1H>
      <a:tcStyle>
        <a:fill>
          <a:solidFill>
            <a:schemeClr val="bg2"/>
          </a:solidFill>
        </a:fill>
      </a:tcStyle>
    </a:band1H>
    <a:firstRow>
      <a:tcTxStyle b="on">
        <a:fontRef idx="minor">
          <a:srgbClr val="FFFFFF"/>
        </a:fontRef>
        <a:srgbClr val="FFFFFF"/>
      </a:tcTxStyle>
      <a:tcStyle>
        <a:tcBdr>
          <a:left>
            <a:ln w="0">
              <a:noFill/>
            </a:ln>
          </a:left>
          <a:right>
            <a:ln w="0">
              <a:noFill/>
            </a:ln>
          </a:right>
          <a:top>
            <a:ln w="0">
              <a:noFill/>
            </a:ln>
          </a:top>
          <a:bottom>
            <a:ln w="0">
              <a:noFill/>
            </a:ln>
          </a:bottom>
          <a:insideV>
            <a:ln w="0">
              <a:noFill/>
            </a:ln>
          </a:insideV>
        </a:tcBdr>
        <a:fill>
          <a:solidFill>
            <a:schemeClr val="tx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01 封面：Navy 底、反白字标左上，不加装饰图形。标题最多两行；副标题一句话；底部写日期与对象。</a:t>
            </a:r>
          </a:p>
          <a:p/>
          <a:p>
            <a:r>
              <a:t>通用：安全边距 96 px（0.5 in）；字体 Montserrat（中文 Noto Sans SC / PingFang SC）；标题粗体 = 品牌字重 600/700；正文 14 pt，最小 12、最大 16；页脚字标与页码由母版固定，不要移动。图表：主题 accent1–6 = 品牌图表序列 1–6，序列色是固定身份、不按出场顺序轮换——1 Navy-700 设备/机器人（单序列默认）、2 Leaf-700 作物/产量、3 Harvest-600 警告级告警/成熟/能耗、4 Sky-600 环境、5 Soil-600 基质/硬件/其他、6 Crimson-600 错误级告警；Leaf 与 Harvest、Soil 与 Crimson、Soil 与 Harvest 不得相邻；同图 ≥ 2 序列必须图例加直接标注；网格线 Sand-200；不用 3D、渐变、阴影。品牌强调色 Leaf-600 #55A400 不在主题槽位里，需要时用自定义颜色。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02 章节：eyebrow 全大写 Leaf、章节标题 Navy、一句话说明 Sand-700；底部六条行间线是固定装饰，不加其他图形。</a:t>
            </a:r>
          </a:p>
          <a:p/>
          <a:p>
            <a:r>
              <a:t>通用：安全边距 96 px（0.5 in）；字体 Montserrat（中文 Noto Sans SC / PingFang SC）；标题粗体 = 品牌字重 600/700；正文 14 pt，最小 12、最大 16；页脚字标与页码由母版固定，不要移动。图表：主题 accent1–6 = 品牌图表序列 1–6，序列色是固定身份、不按出场顺序轮换——1 Navy-700 设备/机器人（单序列默认）、2 Leaf-700 作物/产量、3 Harvest-600 警告级告警/成熟/能耗、4 Sky-600 环境、5 Soil-600 基质/硬件/其他、6 Crimson-600 错误级告警；Leaf 与 Harvest、Soil 与 Crimson、Soil 与 Harvest 不得相邻；同图 ≥ 2 序列必须图例加直接标注；网格线 Sand-200；不用 3D、渐变、阴影。品牌强调色 Leaf-600 #55A400 不在主题槽位里，需要时用自定义颜色。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03 标题+正文：正文用要点，每页 3–5 条，每条一行到两行；二级要点用短横。不要把整段文字贴进来。</a:t>
            </a:r>
          </a:p>
          <a:p/>
          <a:p>
            <a:r>
              <a:t>通用：安全边距 96 px（0.5 in）；字体 Montserrat（中文 Noto Sans SC / PingFang SC）；标题粗体 = 品牌字重 600/700；正文 14 pt，最小 12、最大 16；页脚字标与页码由母版固定，不要移动。图表：主题 accent1–6 = 品牌图表序列 1–6，序列色是固定身份、不按出场顺序轮换——1 Navy-700 设备/机器人（单序列默认）、2 Leaf-700 作物/产量、3 Harvest-600 警告级告警/成熟/能耗、4 Sky-600 环境、5 Soil-600 基质/硬件/其他、6 Crimson-600 错误级告警；Leaf 与 Harvest、Soil 与 Crimson、Soil 与 Harvest 不得相邻；同图 ≥ 2 序列必须图例加直接标注；网格线 Sand-200；不用 3D、渐变、阴影。品牌强调色 Leaf-600 #55A400 不在主题槽位里，需要时用自定义颜色。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04 两栏：左右各 840 px，间距 48 px。适合对比、前后、问题/方案。两栏标题用一级要点的粗体行。</a:t>
            </a:r>
          </a:p>
          <a:p/>
          <a:p>
            <a:r>
              <a:t>通用：安全边距 96 px（0.5 in）；字体 Montserrat（中文 Noto Sans SC / PingFang SC）；标题粗体 = 品牌字重 600/700；正文 14 pt，最小 12、最大 16；页脚字标与页码由母版固定，不要移动。图表：主题 accent1–6 = 品牌图表序列 1–6，序列色是固定身份、不按出场顺序轮换——1 Navy-700 设备/机器人（单序列默认）、2 Leaf-700 作物/产量、3 Harvest-600 警告级告警/成熟/能耗、4 Sky-600 环境、5 Soil-600 基质/硬件/其他、6 Crimson-600 错误级告警；Leaf 与 Harvest、Soil 与 Crimson、Soil 与 Harvest 不得相邻；同图 ≥ 2 序列必须图例加直接标注；网格线 Sand-200；不用 3D、渐变、阴影。品牌强调色 Leaf-600 #55A400 不在主题槽位里，需要时用自定义颜色。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05 图+文：左侧照片占内容区一半（840×704），真实温室、行间视角、不加滤镜；右侧说明文字，底部图注写来源。点击占位图标插入图片，图片会自动裁切填满。</a:t>
            </a:r>
          </a:p>
          <a:p/>
          <a:p>
            <a:r>
              <a:t>通用：安全边距 96 px（0.5 in）；字体 Montserrat（中文 Noto Sans SC / PingFang SC）；标题粗体 = 品牌字重 600/700；正文 14 pt，最小 12、最大 16；页脚字标与页码由母版固定，不要移动。图表：主题 accent1–6 = 品牌图表序列 1–6，序列色是固定身份、不按出场顺序轮换——1 Navy-700 设备/机器人（单序列默认）、2 Leaf-700 作物/产量、3 Harvest-600 警告级告警/成熟/能耗、4 Sky-600 环境、5 Soil-600 基质/硬件/其他、6 Crimson-600 错误级告警；Leaf 与 Harvest、Soil 与 Crimson、Soil 与 Harvest 不得相邻；同图 ≥ 2 序列必须图例加直接标注；网格线 Sand-200；不用 3D、渐变、阴影。品牌强调色 Leaf-600 #55A400 不在主题槽位里，需要时用自定义颜色。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06 数据：最多三个大数字（60 pt Navy，tabular figures），下方一句说明；底部写数据来源与口径。数字来自可核对的事实，不放估算。</a:t>
            </a:r>
          </a:p>
          <a:p/>
          <a:p>
            <a:r>
              <a:t>通用：安全边距 96 px（0.5 in）；字体 Montserrat（中文 Noto Sans SC / PingFang SC）；标题粗体 = 品牌字重 600/700；正文 14 pt，最小 12、最大 16；页脚字标与页码由母版固定，不要移动。图表：主题 accent1–6 = 品牌图表序列 1–6，序列色是固定身份、不按出场顺序轮换——1 Navy-700 设备/机器人（单序列默认）、2 Leaf-700 作物/产量、3 Harvest-600 警告级告警/成熟/能耗、4 Sky-600 环境、5 Soil-600 基质/硬件/其他、6 Crimson-600 错误级告警；Leaf 与 Harvest、Soil 与 Crimson、Soil 与 Harvest 不得相邻；同图 ≥ 2 序列必须图例加直接标注；网格线 Sand-200；不用 3D、渐变、阴影。品牌强调色 Leaf-600 #55A400 不在主题槽位里，需要时用自定义颜色。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07 表格：点击占位图标插入表格后自动套用 Croprix 表格样式（表头 Navy 反白、隔行 Sand-100、横向 Sand-200 细线、无竖线）。表格文字 12–14 pt，数字右对齐。</a:t>
            </a:r>
          </a:p>
          <a:p/>
          <a:p>
            <a:r>
              <a:t>通用：安全边距 96 px（0.5 in）；字体 Montserrat（中文 Noto Sans SC / PingFang SC）；标题粗体 = 品牌字重 600/700；正文 14 pt，最小 12、最大 16；页脚字标与页码由母版固定，不要移动。图表：主题 accent1–6 = 品牌图表序列 1–6，序列色是固定身份、不按出场顺序轮换——1 Navy-700 设备/机器人（单序列默认）、2 Leaf-700 作物/产量、3 Harvest-600 警告级告警/成熟/能耗、4 Sky-600 环境、5 Soil-600 基质/硬件/其他、6 Crimson-600 错误级告警；Leaf 与 Harvest、Soil 与 Crimson、Soil 与 Harvest 不得相邻；同图 ≥ 2 序列必须图例加直接标注；网格线 Sand-200；不用 3D、渐变、阴影。品牌强调色 Leaf-600 #55A400 不在主题槽位里，需要时用自定义颜色。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08 引言：一句引言 24 pt Navy，居中区域 1440 px 宽；署名 Sand-700。左上的 Leaf 引号是固定装饰。引言用陈述句，不加感叹号。</a:t>
            </a:r>
          </a:p>
          <a:p/>
          <a:p>
            <a:r>
              <a:t>通用：安全边距 96 px（0.5 in）；字体 Montserrat（中文 Noto Sans SC / PingFang SC）；标题粗体 = 品牌字重 600/700；正文 14 pt，最小 12、最大 16；页脚字标与页码由母版固定，不要移动。图表：主题 accent1–6 = 品牌图表序列 1–6，序列色是固定身份、不按出场顺序轮换——1 Navy-700 设备/机器人（单序列默认）、2 Leaf-700 作物/产量、3 Harvest-600 警告级告警/成熟/能耗、4 Sky-600 环境、5 Soil-600 基质/硬件/其他、6 Crimson-600 错误级告警；Leaf 与 Harvest、Soil 与 Crimson、Soil 与 Harvest 不得相邻；同图 ≥ 2 序列必须图例加直接标注；网格线 Sand-200；不用 3D、渐变、阴影。品牌强调色 Leaf-600 #55A400 不在主题槽位里，需要时用自定义颜色。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09 结尾：Navy 底、反白字标居中（宽 480 px）、联系方式一行。不加二维码以外的图形。</a:t>
            </a:r>
          </a:p>
          <a:p/>
          <a:p>
            <a:r>
              <a:t>通用：安全边距 96 px（0.5 in）；字体 Montserrat（中文 Noto Sans SC / PingFang SC）；标题粗体 = 品牌字重 600/700；正文 14 pt，最小 12、最大 16；页脚字标与页码由母版固定，不要移动。图表：主题 accent1–6 = 品牌图表序列 1–6，序列色是固定身份、不按出场顺序轮换——1 Navy-700 设备/机器人（单序列默认）、2 Leaf-700 作物/产量、3 Harvest-600 警告级告警/成熟/能耗、4 Sky-600 环境、5 Soil-600 基质/硬件/其他、6 Crimson-600 错误级告警；Leaf 与 Harvest、Soil 与 Crimson、Soil 与 Harvest 不得相邻；同图 ≥ 2 序列必须图例加直接标注；网格线 Sand-200；不用 3D、渐变、阴影。品牌强调色 Leaf-600 #55A400 不在主题槽位里，需要时用自定义颜色。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01 封面 · Cov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roprix logo reverse" descr="Croprix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7893" y="472635"/>
            <a:ext cx="2304731" cy="933137"/>
          </a:xfrm>
          <a:prstGeom prst="rect">
            <a:avLst/>
          </a:prstGeom>
        </p:spPr>
      </p:pic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09600" y="2667000"/>
            <a:ext cx="7620000" cy="1778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 marL="0" indent="0">
              <a:lnSpc>
                <a:spcPct val="110000"/>
              </a:lnSpc>
              <a:spcBef>
                <a:spcPts val="0"/>
              </a:spcBef>
              <a:buNone/>
              <a:defRPr sz="3600" b="1" spc="-36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演示文稿标题</a:t>
            </a:r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609600" y="4597400"/>
            <a:ext cx="7620000" cy="635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 marL="0" indent="0">
              <a:lnSpc>
                <a:spcPct val="140000"/>
              </a:lnSpc>
              <a:spcBef>
                <a:spcPts val="0"/>
              </a:spcBef>
              <a:buNone/>
              <a:defRPr sz="1600">
                <a:solidFill>
                  <a:srgbClr val="B0CBE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 altLang="en-US"/>
              <a:t>副标题 · 一句话说明</a:t>
            </a:r>
          </a:p>
        </p:txBody>
      </p:sp>
      <p:sp>
        <p:nvSpPr>
          <p:cNvPr id="4" name="Date and audience"/>
          <p:cNvSpPr>
            <a:spLocks noGrp="1"/>
          </p:cNvSpPr>
          <p:nvPr>
            <p:ph type="body" idx="10"/>
          </p:nvPr>
        </p:nvSpPr>
        <p:spPr>
          <a:xfrm>
            <a:off x="609600" y="6248400"/>
            <a:ext cx="7620000" cy="3048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 marL="0" indent="0">
              <a:lnSpc>
                <a:spcPct val="140000"/>
              </a:lnSpc>
              <a:spcBef>
                <a:spcPts val="0"/>
              </a:spcBef>
              <a:buNone/>
              <a:defRPr sz="1000">
                <a:solidFill>
                  <a:srgbClr val="B0CBE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 altLang="en-US"/>
              <a:t>2026-09 · 对象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02 章节 ·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>
            <a:spLocks noGrp="1"/>
          </p:cNvSpPr>
          <p:nvPr>
            <p:ph type="body" idx="10"/>
          </p:nvPr>
        </p:nvSpPr>
        <p:spPr>
          <a:xfrm>
            <a:off x="609600" y="2692400"/>
            <a:ext cx="10972800" cy="3048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 marL="0" indent="0">
              <a:lnSpc>
                <a:spcPct val="120000"/>
              </a:lnSpc>
              <a:spcBef>
                <a:spcPts val="0"/>
              </a:spcBef>
              <a:buNone/>
              <a:defRPr sz="1200" b="1" spc="96" cap="all">
                <a:solidFill>
                  <a:srgbClr val="55A40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 altLang="en-US"/>
              <a:t>SECTION 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609600" y="3048000"/>
            <a:ext cx="10972800" cy="635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 marL="0" indent="0">
              <a:lnSpc>
                <a:spcPct val="110000"/>
              </a:lnSpc>
              <a:spcBef>
                <a:spcPts val="0"/>
              </a:spcBef>
              <a:buNone/>
              <a:defRPr sz="3200" b="1" spc="-32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章节标题</a:t>
            </a:r>
          </a:p>
        </p:txBody>
      </p:sp>
      <p:sp>
        <p:nvSpPr>
          <p:cNvPr id="4" name="Description"/>
          <p:cNvSpPr>
            <a:spLocks noGrp="1"/>
          </p:cNvSpPr>
          <p:nvPr>
            <p:ph type="body" idx="11"/>
          </p:nvPr>
        </p:nvSpPr>
        <p:spPr>
          <a:xfrm>
            <a:off x="609600" y="3835400"/>
            <a:ext cx="10972800" cy="635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 marL="0" indent="0">
              <a:lnSpc>
                <a:spcPct val="140000"/>
              </a:lnSpc>
              <a:spcBef>
                <a:spcPts val="0"/>
              </a:spcBef>
              <a:buNone/>
              <a:defRPr sz="1600">
                <a:solidFill>
                  <a:srgbClr val="6E686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 altLang="en-US"/>
              <a:t>一句话说明本章内容</a:t>
            </a:r>
          </a:p>
        </p:txBody>
      </p:sp>
      <p:cxnSp>
        <p:nvCxnSpPr>
          <p:cNvPr id="20" name="Row 1"/>
          <p:cNvCxnSpPr/>
          <p:nvPr userDrawn="1"/>
        </p:nvCxnSpPr>
        <p:spPr>
          <a:xfrm>
            <a:off x="609600" y="5080000"/>
            <a:ext cx="10972800" cy="0"/>
          </a:xfrm>
          <a:prstGeom prst="line">
            <a:avLst/>
          </a:prstGeom>
          <a:ln w="6350">
            <a:solidFill>
              <a:srgbClr val="CDC6BE"/>
            </a:solidFill>
          </a:ln>
        </p:spPr>
      </p:cxnSp>
      <p:cxnSp>
        <p:nvCxnSpPr>
          <p:cNvPr id="21" name="Row 2"/>
          <p:cNvCxnSpPr/>
          <p:nvPr userDrawn="1"/>
        </p:nvCxnSpPr>
        <p:spPr>
          <a:xfrm>
            <a:off x="609600" y="5232400"/>
            <a:ext cx="10972800" cy="0"/>
          </a:xfrm>
          <a:prstGeom prst="line">
            <a:avLst/>
          </a:prstGeom>
          <a:ln w="6350">
            <a:solidFill>
              <a:srgbClr val="CDC6BE"/>
            </a:solidFill>
          </a:ln>
        </p:spPr>
      </p:cxnSp>
      <p:cxnSp>
        <p:nvCxnSpPr>
          <p:cNvPr id="22" name="Row 3"/>
          <p:cNvCxnSpPr/>
          <p:nvPr userDrawn="1"/>
        </p:nvCxnSpPr>
        <p:spPr>
          <a:xfrm>
            <a:off x="609600" y="5384800"/>
            <a:ext cx="10972800" cy="0"/>
          </a:xfrm>
          <a:prstGeom prst="line">
            <a:avLst/>
          </a:prstGeom>
          <a:ln w="6350">
            <a:solidFill>
              <a:srgbClr val="CDC6BE"/>
            </a:solidFill>
          </a:ln>
        </p:spPr>
      </p:cxnSp>
      <p:cxnSp>
        <p:nvCxnSpPr>
          <p:cNvPr id="23" name="Row 4"/>
          <p:cNvCxnSpPr/>
          <p:nvPr userDrawn="1"/>
        </p:nvCxnSpPr>
        <p:spPr>
          <a:xfrm>
            <a:off x="609600" y="5537200"/>
            <a:ext cx="10972800" cy="0"/>
          </a:xfrm>
          <a:prstGeom prst="line">
            <a:avLst/>
          </a:prstGeom>
          <a:ln w="6350">
            <a:solidFill>
              <a:srgbClr val="CDC6BE"/>
            </a:solidFill>
          </a:ln>
        </p:spPr>
      </p:cxnSp>
      <p:cxnSp>
        <p:nvCxnSpPr>
          <p:cNvPr id="24" name="Row 5"/>
          <p:cNvCxnSpPr/>
          <p:nvPr userDrawn="1"/>
        </p:nvCxnSpPr>
        <p:spPr>
          <a:xfrm>
            <a:off x="609600" y="5689600"/>
            <a:ext cx="10972800" cy="0"/>
          </a:xfrm>
          <a:prstGeom prst="line">
            <a:avLst/>
          </a:prstGeom>
          <a:ln w="6350">
            <a:solidFill>
              <a:srgbClr val="CDC6BE"/>
            </a:solidFill>
          </a:ln>
        </p:spPr>
      </p:cxnSp>
      <p:cxnSp>
        <p:nvCxnSpPr>
          <p:cNvPr id="25" name="Row 6"/>
          <p:cNvCxnSpPr/>
          <p:nvPr userDrawn="1"/>
        </p:nvCxnSpPr>
        <p:spPr>
          <a:xfrm>
            <a:off x="609600" y="5842000"/>
            <a:ext cx="10972800" cy="0"/>
          </a:xfrm>
          <a:prstGeom prst="line">
            <a:avLst/>
          </a:prstGeom>
          <a:ln w="6350">
            <a:solidFill>
              <a:srgbClr val="CDC6BE"/>
            </a:solidFill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03 标题+正文 · 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508000"/>
            <a:ext cx="10972800" cy="508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 marL="0" indent="0">
              <a:lnSpc>
                <a:spcPct val="120000"/>
              </a:lnSpc>
              <a:spcBef>
                <a:spcPts val="0"/>
              </a:spcBef>
              <a:buNone/>
              <a:defRPr sz="2000" b="1" spc="-2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点击输入标题</a:t>
            </a:r>
          </a:p>
        </p:txBody>
      </p:sp>
      <p:cxnSp>
        <p:nvCxnSpPr>
          <p:cNvPr id="90" name="Rule"/>
          <p:cNvCxnSpPr/>
          <p:nvPr userDrawn="1"/>
        </p:nvCxnSpPr>
        <p:spPr>
          <a:xfrm>
            <a:off x="609600" y="1168400"/>
            <a:ext cx="10972800" cy="0"/>
          </a:xfrm>
          <a:prstGeom prst="line">
            <a:avLst/>
          </a:prstGeom>
          <a:ln w="6350">
            <a:solidFill>
              <a:srgbClr val="E3DBD3"/>
            </a:solidFill>
          </a:ln>
        </p:spPr>
      </p:cxnSp>
      <p:sp>
        <p:nvSpPr>
          <p:cNvPr id="3" name="Body"/>
          <p:cNvSpPr>
            <a:spLocks noGrp="1"/>
          </p:cNvSpPr>
          <p:nvPr>
            <p:ph type="body" idx="1"/>
          </p:nvPr>
        </p:nvSpPr>
        <p:spPr>
          <a:xfrm>
            <a:off x="609600" y="1422400"/>
            <a:ext cx="10972800" cy="44704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 marL="228600" indent="-228600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Font typeface="Arial"/>
              <a:buChar char="•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marL="457200" indent="-457200">
              <a:lnSpc>
                <a:spcPct val="150000"/>
              </a:lnSpc>
              <a:spcBef>
                <a:spcPts val="300"/>
              </a:spcBef>
              <a:buClr>
                <a:schemeClr val="tx2"/>
              </a:buClr>
              <a:buFont typeface="Arial"/>
              <a:buChar char="–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marL="685800" indent="-685800">
              <a:lnSpc>
                <a:spcPct val="150000"/>
              </a:lnSpc>
              <a:spcBef>
                <a:spcPts val="300"/>
              </a:spcBef>
              <a:buClr>
                <a:schemeClr val="tx2"/>
              </a:buClr>
              <a:buFont typeface="Arial"/>
              <a:buChar char="–"/>
              <a:defRPr sz="1200">
                <a:solidFill>
                  <a:srgbClr val="6E6860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zh-CN" altLang="en-US"/>
              <a:t>正文 · 要点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04 两栏 ·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508000"/>
            <a:ext cx="10972800" cy="508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 marL="0" indent="0">
              <a:lnSpc>
                <a:spcPct val="120000"/>
              </a:lnSpc>
              <a:spcBef>
                <a:spcPts val="0"/>
              </a:spcBef>
              <a:buNone/>
              <a:defRPr sz="2000" b="1" spc="-2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点击输入标题</a:t>
            </a:r>
          </a:p>
        </p:txBody>
      </p:sp>
      <p:cxnSp>
        <p:nvCxnSpPr>
          <p:cNvPr id="90" name="Rule"/>
          <p:cNvCxnSpPr/>
          <p:nvPr userDrawn="1"/>
        </p:nvCxnSpPr>
        <p:spPr>
          <a:xfrm>
            <a:off x="609600" y="1168400"/>
            <a:ext cx="10972800" cy="0"/>
          </a:xfrm>
          <a:prstGeom prst="line">
            <a:avLst/>
          </a:prstGeom>
          <a:ln w="6350">
            <a:solidFill>
              <a:srgbClr val="E3DBD3"/>
            </a:solidFill>
          </a:ln>
        </p:spPr>
      </p:cxnSp>
      <p:sp>
        <p:nvSpPr>
          <p:cNvPr id="3" name="Left"/>
          <p:cNvSpPr>
            <a:spLocks noGrp="1"/>
          </p:cNvSpPr>
          <p:nvPr>
            <p:ph type="body" idx="1"/>
          </p:nvPr>
        </p:nvSpPr>
        <p:spPr>
          <a:xfrm>
            <a:off x="609600" y="1422400"/>
            <a:ext cx="5334000" cy="44704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 marL="228600" indent="-228600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Font typeface="Arial"/>
              <a:buChar char="•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marL="457200" indent="-457200">
              <a:lnSpc>
                <a:spcPct val="150000"/>
              </a:lnSpc>
              <a:spcBef>
                <a:spcPts val="300"/>
              </a:spcBef>
              <a:buClr>
                <a:schemeClr val="tx2"/>
              </a:buClr>
              <a:buFont typeface="Arial"/>
              <a:buChar char="–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marL="685800" indent="-685800">
              <a:lnSpc>
                <a:spcPct val="150000"/>
              </a:lnSpc>
              <a:spcBef>
                <a:spcPts val="300"/>
              </a:spcBef>
              <a:buClr>
                <a:schemeClr val="tx2"/>
              </a:buClr>
              <a:buFont typeface="Arial"/>
              <a:buChar char="–"/>
              <a:defRPr sz="1200">
                <a:solidFill>
                  <a:srgbClr val="6E6860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zh-CN" altLang="en-US"/>
              <a:t>左栏</a:t>
            </a:r>
          </a:p>
        </p:txBody>
      </p:sp>
      <p:sp>
        <p:nvSpPr>
          <p:cNvPr id="4" name="Right"/>
          <p:cNvSpPr>
            <a:spLocks noGrp="1"/>
          </p:cNvSpPr>
          <p:nvPr>
            <p:ph type="body" idx="2"/>
          </p:nvPr>
        </p:nvSpPr>
        <p:spPr>
          <a:xfrm>
            <a:off x="6248400" y="1422400"/>
            <a:ext cx="5334000" cy="44704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 marL="228600" indent="-228600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Font typeface="Arial"/>
              <a:buChar char="•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marL="457200" indent="-457200">
              <a:lnSpc>
                <a:spcPct val="150000"/>
              </a:lnSpc>
              <a:spcBef>
                <a:spcPts val="300"/>
              </a:spcBef>
              <a:buClr>
                <a:schemeClr val="tx2"/>
              </a:buClr>
              <a:buFont typeface="Arial"/>
              <a:buChar char="–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marL="685800" indent="-685800">
              <a:lnSpc>
                <a:spcPct val="150000"/>
              </a:lnSpc>
              <a:spcBef>
                <a:spcPts val="300"/>
              </a:spcBef>
              <a:buClr>
                <a:schemeClr val="tx2"/>
              </a:buClr>
              <a:buFont typeface="Arial"/>
              <a:buChar char="–"/>
              <a:defRPr sz="1200">
                <a:solidFill>
                  <a:srgbClr val="6E6860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zh-CN" altLang="en-US"/>
              <a:t>右栏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05 图+文 · 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508000"/>
            <a:ext cx="10972800" cy="508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 marL="0" indent="0">
              <a:lnSpc>
                <a:spcPct val="120000"/>
              </a:lnSpc>
              <a:spcBef>
                <a:spcPts val="0"/>
              </a:spcBef>
              <a:buNone/>
              <a:defRPr sz="2000" b="1" spc="-2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点击输入标题</a:t>
            </a:r>
          </a:p>
        </p:txBody>
      </p:sp>
      <p:cxnSp>
        <p:nvCxnSpPr>
          <p:cNvPr id="90" name="Rule"/>
          <p:cNvCxnSpPr/>
          <p:nvPr userDrawn="1"/>
        </p:nvCxnSpPr>
        <p:spPr>
          <a:xfrm>
            <a:off x="609600" y="1168400"/>
            <a:ext cx="10972800" cy="0"/>
          </a:xfrm>
          <a:prstGeom prst="line">
            <a:avLst/>
          </a:prstGeom>
          <a:ln w="6350">
            <a:solidFill>
              <a:srgbClr val="E3DBD3"/>
            </a:solidFill>
          </a:ln>
        </p:spPr>
      </p:cxnSp>
      <p:sp>
        <p:nvSpPr>
          <p:cNvPr id="3" name="Picture"/>
          <p:cNvSpPr>
            <a:spLocks noGrp="1"/>
          </p:cNvSpPr>
          <p:nvPr>
            <p:ph type="pic" idx="10"/>
          </p:nvPr>
        </p:nvSpPr>
        <p:spPr>
          <a:xfrm>
            <a:off x="609600" y="1422400"/>
            <a:ext cx="5334000" cy="4470400"/>
          </a:xfrm>
          <a:prstGeom prst="roundRect">
            <a:avLst>
              <a:gd name="adj" fmla="val 1500"/>
            </a:avLst>
          </a:prstGeom>
          <a:solidFill>
            <a:srgbClr val="F3EBE3"/>
          </a:solidFill>
        </p:spPr>
        <p:txBody>
          <a:bodyPr lIns="0" tIns="0" rIns="0" bIns="0" anchor="ctr">
            <a:normAutofit/>
          </a:bodyPr>
          <a:lstStyle>
            <a:lvl1pPr algn="ctr"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rgbClr val="6E686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点击图标插入照片 · 真实温室、行间视角、3:2 或 16:9</a:t>
            </a:r>
          </a:p>
        </p:txBody>
      </p:sp>
      <p:sp>
        <p:nvSpPr>
          <p:cNvPr id="4" name="Text"/>
          <p:cNvSpPr>
            <a:spLocks noGrp="1"/>
          </p:cNvSpPr>
          <p:nvPr>
            <p:ph type="body" idx="11"/>
          </p:nvPr>
        </p:nvSpPr>
        <p:spPr>
          <a:xfrm>
            <a:off x="6248400" y="1422400"/>
            <a:ext cx="5334000" cy="4064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 marL="228600" indent="-228600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Font typeface="Arial"/>
              <a:buChar char="•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marL="457200" indent="-457200">
              <a:lnSpc>
                <a:spcPct val="150000"/>
              </a:lnSpc>
              <a:spcBef>
                <a:spcPts val="300"/>
              </a:spcBef>
              <a:buClr>
                <a:schemeClr val="tx2"/>
              </a:buClr>
              <a:buFont typeface="Arial"/>
              <a:buChar char="–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marL="685800" indent="-685800">
              <a:lnSpc>
                <a:spcPct val="150000"/>
              </a:lnSpc>
              <a:spcBef>
                <a:spcPts val="300"/>
              </a:spcBef>
              <a:buClr>
                <a:schemeClr val="tx2"/>
              </a:buClr>
              <a:buFont typeface="Arial"/>
              <a:buChar char="–"/>
              <a:defRPr sz="1200">
                <a:solidFill>
                  <a:srgbClr val="6E6860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zh-CN" altLang="en-US"/>
              <a:t>说明文字</a:t>
            </a:r>
          </a:p>
        </p:txBody>
      </p:sp>
      <p:sp>
        <p:nvSpPr>
          <p:cNvPr id="5" name="Caption"/>
          <p:cNvSpPr>
            <a:spLocks noGrp="1"/>
          </p:cNvSpPr>
          <p:nvPr>
            <p:ph type="body" idx="12"/>
          </p:nvPr>
        </p:nvSpPr>
        <p:spPr>
          <a:xfrm>
            <a:off x="6248400" y="5588000"/>
            <a:ext cx="5334000" cy="3048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 marL="0" indent="0">
              <a:lnSpc>
                <a:spcPct val="140000"/>
              </a:lnSpc>
              <a:spcBef>
                <a:spcPts val="0"/>
              </a:spcBef>
              <a:buNone/>
              <a:defRPr sz="900">
                <a:solidFill>
                  <a:srgbClr val="6E686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 altLang="en-US"/>
              <a:t>图注 · 来源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06 数据 · D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508000"/>
            <a:ext cx="10972800" cy="508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 marL="0" indent="0">
              <a:lnSpc>
                <a:spcPct val="120000"/>
              </a:lnSpc>
              <a:spcBef>
                <a:spcPts val="0"/>
              </a:spcBef>
              <a:buNone/>
              <a:defRPr sz="2000" b="1" spc="-2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点击输入标题</a:t>
            </a:r>
          </a:p>
        </p:txBody>
      </p:sp>
      <p:cxnSp>
        <p:nvCxnSpPr>
          <p:cNvPr id="90" name="Rule"/>
          <p:cNvCxnSpPr/>
          <p:nvPr userDrawn="1"/>
        </p:nvCxnSpPr>
        <p:spPr>
          <a:xfrm>
            <a:off x="609600" y="1168400"/>
            <a:ext cx="10972800" cy="0"/>
          </a:xfrm>
          <a:prstGeom prst="line">
            <a:avLst/>
          </a:prstGeom>
          <a:ln w="6350">
            <a:solidFill>
              <a:srgbClr val="E3DBD3"/>
            </a:solidFill>
          </a:ln>
        </p:spPr>
      </p:cxnSp>
      <p:sp>
        <p:nvSpPr>
          <p:cNvPr id="3" name="Number 1"/>
          <p:cNvSpPr>
            <a:spLocks noGrp="1"/>
          </p:cNvSpPr>
          <p:nvPr>
            <p:ph type="body" idx="10"/>
          </p:nvPr>
        </p:nvSpPr>
        <p:spPr>
          <a:xfrm>
            <a:off x="609600" y="2133600"/>
            <a:ext cx="3454400" cy="127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 marL="0" indent="0">
              <a:lnSpc>
                <a:spcPct val="100000"/>
              </a:lnSpc>
              <a:spcBef>
                <a:spcPts val="0"/>
              </a:spcBef>
              <a:buNone/>
              <a:defRPr sz="6000" b="1" spc="-6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0</a:t>
            </a:r>
          </a:p>
        </p:txBody>
      </p:sp>
      <p:sp>
        <p:nvSpPr>
          <p:cNvPr id="4" name="Label 1"/>
          <p:cNvSpPr>
            <a:spLocks noGrp="1"/>
          </p:cNvSpPr>
          <p:nvPr>
            <p:ph type="body" idx="11"/>
          </p:nvPr>
        </p:nvSpPr>
        <p:spPr>
          <a:xfrm>
            <a:off x="609600" y="3556000"/>
            <a:ext cx="3454400" cy="1016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 marL="0" indent="0">
              <a:lnSpc>
                <a:spcPct val="140000"/>
              </a:lnSpc>
              <a:spcBef>
                <a:spcPts val="0"/>
              </a:spcBef>
              <a:buNone/>
              <a:defRPr sz="1400">
                <a:solidFill>
                  <a:srgbClr val="6E686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 altLang="en-US"/>
              <a:t>指标说明</a:t>
            </a:r>
          </a:p>
        </p:txBody>
      </p:sp>
      <p:sp>
        <p:nvSpPr>
          <p:cNvPr id="5" name="Number 2"/>
          <p:cNvSpPr>
            <a:spLocks noGrp="1"/>
          </p:cNvSpPr>
          <p:nvPr>
            <p:ph type="body" idx="12"/>
          </p:nvPr>
        </p:nvSpPr>
        <p:spPr>
          <a:xfrm>
            <a:off x="4368800" y="2133600"/>
            <a:ext cx="3454400" cy="127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 marL="0" indent="0">
              <a:lnSpc>
                <a:spcPct val="100000"/>
              </a:lnSpc>
              <a:spcBef>
                <a:spcPts val="0"/>
              </a:spcBef>
              <a:buNone/>
              <a:defRPr sz="6000" b="1" spc="-6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0</a:t>
            </a:r>
          </a:p>
        </p:txBody>
      </p:sp>
      <p:sp>
        <p:nvSpPr>
          <p:cNvPr id="6" name="Label 2"/>
          <p:cNvSpPr>
            <a:spLocks noGrp="1"/>
          </p:cNvSpPr>
          <p:nvPr>
            <p:ph type="body" idx="13"/>
          </p:nvPr>
        </p:nvSpPr>
        <p:spPr>
          <a:xfrm>
            <a:off x="4368800" y="3556000"/>
            <a:ext cx="3454400" cy="1016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 marL="0" indent="0">
              <a:lnSpc>
                <a:spcPct val="140000"/>
              </a:lnSpc>
              <a:spcBef>
                <a:spcPts val="0"/>
              </a:spcBef>
              <a:buNone/>
              <a:defRPr sz="1400">
                <a:solidFill>
                  <a:srgbClr val="6E686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 altLang="en-US"/>
              <a:t>指标说明</a:t>
            </a:r>
          </a:p>
        </p:txBody>
      </p:sp>
      <p:sp>
        <p:nvSpPr>
          <p:cNvPr id="7" name="Number 3"/>
          <p:cNvSpPr>
            <a:spLocks noGrp="1"/>
          </p:cNvSpPr>
          <p:nvPr>
            <p:ph type="body" idx="14"/>
          </p:nvPr>
        </p:nvSpPr>
        <p:spPr>
          <a:xfrm>
            <a:off x="8128000" y="2133600"/>
            <a:ext cx="3454400" cy="127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 marL="0" indent="0">
              <a:lnSpc>
                <a:spcPct val="100000"/>
              </a:lnSpc>
              <a:spcBef>
                <a:spcPts val="0"/>
              </a:spcBef>
              <a:buNone/>
              <a:defRPr sz="6000" b="1" spc="-6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0</a:t>
            </a:r>
          </a:p>
        </p:txBody>
      </p:sp>
      <p:sp>
        <p:nvSpPr>
          <p:cNvPr id="8" name="Label 3"/>
          <p:cNvSpPr>
            <a:spLocks noGrp="1"/>
          </p:cNvSpPr>
          <p:nvPr>
            <p:ph type="body" idx="15"/>
          </p:nvPr>
        </p:nvSpPr>
        <p:spPr>
          <a:xfrm>
            <a:off x="8128000" y="3556000"/>
            <a:ext cx="3454400" cy="1016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 marL="0" indent="0">
              <a:lnSpc>
                <a:spcPct val="140000"/>
              </a:lnSpc>
              <a:spcBef>
                <a:spcPts val="0"/>
              </a:spcBef>
              <a:buNone/>
              <a:defRPr sz="1400">
                <a:solidFill>
                  <a:srgbClr val="6E686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 altLang="en-US"/>
              <a:t>指标说明</a:t>
            </a:r>
          </a:p>
        </p:txBody>
      </p:sp>
      <p:sp>
        <p:nvSpPr>
          <p:cNvPr id="9" name="Source"/>
          <p:cNvSpPr>
            <a:spLocks noGrp="1"/>
          </p:cNvSpPr>
          <p:nvPr>
            <p:ph type="body" idx="16"/>
          </p:nvPr>
        </p:nvSpPr>
        <p:spPr>
          <a:xfrm>
            <a:off x="609600" y="5588000"/>
            <a:ext cx="10972800" cy="3048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 marL="0" indent="0">
              <a:lnSpc>
                <a:spcPct val="140000"/>
              </a:lnSpc>
              <a:spcBef>
                <a:spcPts val="0"/>
              </a:spcBef>
              <a:buNone/>
              <a:defRPr sz="900">
                <a:solidFill>
                  <a:srgbClr val="6E686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 altLang="en-US"/>
              <a:t>数据来源 · 口径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07 表格 ·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508000"/>
            <a:ext cx="10972800" cy="508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 marL="0" indent="0">
              <a:lnSpc>
                <a:spcPct val="120000"/>
              </a:lnSpc>
              <a:spcBef>
                <a:spcPts val="0"/>
              </a:spcBef>
              <a:buNone/>
              <a:defRPr sz="2000" b="1" spc="-2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点击输入标题</a:t>
            </a:r>
          </a:p>
        </p:txBody>
      </p:sp>
      <p:cxnSp>
        <p:nvCxnSpPr>
          <p:cNvPr id="90" name="Rule"/>
          <p:cNvCxnSpPr/>
          <p:nvPr userDrawn="1"/>
        </p:nvCxnSpPr>
        <p:spPr>
          <a:xfrm>
            <a:off x="609600" y="1168400"/>
            <a:ext cx="10972800" cy="0"/>
          </a:xfrm>
          <a:prstGeom prst="line">
            <a:avLst/>
          </a:prstGeom>
          <a:ln w="6350">
            <a:solidFill>
              <a:srgbClr val="E3DBD3"/>
            </a:solidFill>
          </a:ln>
        </p:spPr>
      </p:cxnSp>
      <p:sp>
        <p:nvSpPr>
          <p:cNvPr id="3" name="Table"/>
          <p:cNvSpPr>
            <a:spLocks noGrp="1"/>
          </p:cNvSpPr>
          <p:nvPr>
            <p:ph type="tbl" idx="10"/>
          </p:nvPr>
        </p:nvSpPr>
        <p:spPr>
          <a:xfrm>
            <a:off x="609600" y="1422400"/>
            <a:ext cx="10972800" cy="4064000"/>
          </a:xfrm>
        </p:spPr>
        <p:txBody>
          <a:bodyPr lIns="0" tIns="0" rIns="0" bIns="0" anchor="t">
            <a:normAutofit/>
          </a:bodyPr>
          <a:lstStyle>
            <a:lvl1pPr algn="l"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点击图标插入表格 · 表头 Navy 反白，隔行 Sand-100</a:t>
            </a:r>
          </a:p>
        </p:txBody>
      </p:sp>
      <p:sp>
        <p:nvSpPr>
          <p:cNvPr id="4" name="Source"/>
          <p:cNvSpPr>
            <a:spLocks noGrp="1"/>
          </p:cNvSpPr>
          <p:nvPr>
            <p:ph type="body" idx="11"/>
          </p:nvPr>
        </p:nvSpPr>
        <p:spPr>
          <a:xfrm>
            <a:off x="609600" y="5588000"/>
            <a:ext cx="10972800" cy="3048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 marL="0" indent="0">
              <a:lnSpc>
                <a:spcPct val="140000"/>
              </a:lnSpc>
              <a:spcBef>
                <a:spcPts val="0"/>
              </a:spcBef>
              <a:buNone/>
              <a:defRPr sz="900">
                <a:solidFill>
                  <a:srgbClr val="6E686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 altLang="en-US"/>
              <a:t>表格来源 · 备注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08 引言 ·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Quote mark"/>
          <p:cNvSpPr txBox="1"/>
          <p:nvPr/>
        </p:nvSpPr>
        <p:spPr>
          <a:xfrm>
            <a:off x="609600" y="1905000"/>
            <a:ext cx="762000" cy="1016000"/>
          </a:xfrm>
          <a:prstGeom prst="rect">
            <a:avLst/>
          </a:prstGeom>
          <a:noFill/>
        </p:spPr>
        <p:txBody>
          <a:bodyPr lIns="0" tIns="0" rIns="0" bIns="0" anchor="t"/>
          <a:lstStyle>
            <a:lvl1pPr algn="l" marL="0" indent="0">
              <a:lnSpc>
                <a:spcPct val="100000"/>
              </a:lnSpc>
              <a:spcBef>
                <a:spcPts val="0"/>
              </a:spcBef>
              <a:buNone/>
              <a:defRPr sz="9600" b="1">
                <a:solidFill>
                  <a:srgbClr val="55A4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“</a:t>
            </a:r>
          </a:p>
        </p:txBody>
      </p:sp>
      <p:sp>
        <p:nvSpPr>
          <p:cNvPr id="2" name="Quote"/>
          <p:cNvSpPr>
            <a:spLocks noGrp="1"/>
          </p:cNvSpPr>
          <p:nvPr>
            <p:ph type="body" idx="10"/>
          </p:nvPr>
        </p:nvSpPr>
        <p:spPr>
          <a:xfrm>
            <a:off x="1524000" y="2133600"/>
            <a:ext cx="9144000" cy="2286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algn="l" marL="0" indent="0">
              <a:lnSpc>
                <a:spcPct val="14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 altLang="en-US"/>
              <a:t>引言正文。用陈述句，不加感叹号。</a:t>
            </a:r>
          </a:p>
        </p:txBody>
      </p:sp>
      <p:sp>
        <p:nvSpPr>
          <p:cNvPr id="3" name="Attribution"/>
          <p:cNvSpPr>
            <a:spLocks noGrp="1"/>
          </p:cNvSpPr>
          <p:nvPr>
            <p:ph type="body" idx="11"/>
          </p:nvPr>
        </p:nvSpPr>
        <p:spPr>
          <a:xfrm>
            <a:off x="1524000" y="4572000"/>
            <a:ext cx="9144000" cy="381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 marL="0" indent="0">
              <a:lnSpc>
                <a:spcPct val="140000"/>
              </a:lnSpc>
              <a:spcBef>
                <a:spcPts val="0"/>
              </a:spcBef>
              <a:buNone/>
              <a:defRPr sz="1400">
                <a:solidFill>
                  <a:srgbClr val="6E686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 altLang="en-US"/>
              <a:t>— 姓名 · 单位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09 结尾 · Closin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roprix logo reverse" descr="Croprix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74439" y="2207552"/>
            <a:ext cx="3457097" cy="1399706"/>
          </a:xfrm>
          <a:prstGeom prst="rect">
            <a:avLst/>
          </a:prstGeom>
        </p:spPr>
      </p:pic>
      <p:sp>
        <p:nvSpPr>
          <p:cNvPr id="2" name="Contact"/>
          <p:cNvSpPr>
            <a:spLocks noGrp="1"/>
          </p:cNvSpPr>
          <p:nvPr>
            <p:ph type="body" idx="10"/>
          </p:nvPr>
        </p:nvSpPr>
        <p:spPr>
          <a:xfrm>
            <a:off x="3048000" y="3810000"/>
            <a:ext cx="6096000" cy="381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ctr" marL="0" indent="0">
              <a:lnSpc>
                <a:spcPct val="140000"/>
              </a:lnSpc>
              <a:spcBef>
                <a:spcPts val="0"/>
              </a:spcBef>
              <a:buNone/>
              <a:defRPr sz="14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 altLang="en-US"/>
              <a:t>croprix.com   ·   hi@croprix.com</a:t>
            </a:r>
          </a:p>
        </p:txBody>
      </p:sp>
      <p:sp>
        <p:nvSpPr>
          <p:cNvPr id="3" name="Secondary"/>
          <p:cNvSpPr>
            <a:spLocks noGrp="1"/>
          </p:cNvSpPr>
          <p:nvPr>
            <p:ph type="body" idx="11"/>
          </p:nvPr>
        </p:nvSpPr>
        <p:spPr>
          <a:xfrm>
            <a:off x="3048000" y="4216400"/>
            <a:ext cx="6096000" cy="381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ctr" marL="0" indent="0">
              <a:lnSpc>
                <a:spcPct val="140000"/>
              </a:lnSpc>
              <a:spcBef>
                <a:spcPts val="0"/>
              </a:spcBef>
              <a:buNone/>
              <a:defRPr sz="1000">
                <a:solidFill>
                  <a:srgbClr val="B0CBE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 altLang="en-US"/>
              <a:t>地址 · 社媒 · 二维码说明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508000"/>
            <a:ext cx="10972800" cy="508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 marL="0" indent="0">
              <a:lnSpc>
                <a:spcPct val="120000"/>
              </a:lnSpc>
              <a:spcBef>
                <a:spcPts val="0"/>
              </a:spcBef>
              <a:buNone/>
              <a:defRPr sz="2000" b="1" spc="-2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点击输入标题</a:t>
            </a:r>
          </a:p>
        </p:txBody>
      </p:sp>
      <p:sp>
        <p:nvSpPr>
          <p:cNvPr id="3" name="Body"/>
          <p:cNvSpPr>
            <a:spLocks noGrp="1"/>
          </p:cNvSpPr>
          <p:nvPr>
            <p:ph type="body" idx="1"/>
          </p:nvPr>
        </p:nvSpPr>
        <p:spPr>
          <a:xfrm>
            <a:off x="609600" y="1422400"/>
            <a:ext cx="10972800" cy="44704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 marL="228600" indent="-228600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Font typeface="Arial"/>
              <a:buChar char="•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marL="457200" indent="-457200">
              <a:lnSpc>
                <a:spcPct val="150000"/>
              </a:lnSpc>
              <a:spcBef>
                <a:spcPts val="300"/>
              </a:spcBef>
              <a:buClr>
                <a:schemeClr val="tx2"/>
              </a:buClr>
              <a:buFont typeface="Arial"/>
              <a:buChar char="–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marL="685800" indent="-685800">
              <a:lnSpc>
                <a:spcPct val="150000"/>
              </a:lnSpc>
              <a:spcBef>
                <a:spcPts val="300"/>
              </a:spcBef>
              <a:buClr>
                <a:schemeClr val="tx2"/>
              </a:buClr>
              <a:buFont typeface="Arial"/>
              <a:buChar char="–"/>
              <a:defRPr sz="1200">
                <a:solidFill>
                  <a:srgbClr val="6E6860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zh-CN" altLang="en-US"/>
              <a:t>点击输入正文</a:t>
            </a:r>
          </a:p>
        </p:txBody>
      </p:sp>
      <p:pic>
        <p:nvPicPr>
          <p:cNvPr id="4" name="Croprix logo" descr="Croprix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556917" y="6244414"/>
            <a:ext cx="921892" cy="373255"/>
          </a:xfrm>
          <a:prstGeom prst="rect">
            <a:avLst/>
          </a:prstGeom>
        </p:spPr>
      </p:pic>
      <p:sp>
        <p:nvSpPr>
          <p:cNvPr id="5" name="Slide number"/>
          <p:cNvSpPr>
            <a:spLocks noGrp="1"/>
          </p:cNvSpPr>
          <p:nvPr>
            <p:ph type="sldNum" sz="quarter" idx="4"/>
          </p:nvPr>
        </p:nvSpPr>
        <p:spPr>
          <a:xfrm>
            <a:off x="10312400" y="6299200"/>
            <a:ext cx="1270000" cy="254000"/>
          </a:xfrm>
          <a:prstGeom prst="rect">
            <a:avLst/>
          </a:prstGeom>
        </p:spPr>
        <p:txBody>
          <a:bodyPr lIns="0" tIns="0" rIns="0" bIns="0" anchor="b"/>
          <a:lstStyle>
            <a:lvl1pPr algn="r" marL="0" indent="0">
              <a:lnSpc>
                <a:spcPct val="100000"/>
              </a:lnSpc>
              <a:spcBef>
                <a:spcPts val="0"/>
              </a:spcBef>
              <a:buNone/>
              <a:defRPr sz="1000">
                <a:solidFill>
                  <a:srgbClr val="6E686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en-US"/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marL="0" indent="0">
        <a:lnSpc>
          <a:spcPct val="120000"/>
        </a:lnSpc>
        <a:spcBef>
          <a:spcPts val="0"/>
        </a:spcBef>
        <a:buNone/>
        <a:defRPr sz="2000" b="1" spc="-2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algn="l" marL="228600" indent="-228600">
        <a:lnSpc>
          <a:spcPct val="150000"/>
        </a:lnSpc>
        <a:spcBef>
          <a:spcPts val="600"/>
        </a:spcBef>
        <a:buClr>
          <a:schemeClr val="tx2"/>
        </a:buClr>
        <a:buFont typeface="Arial"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1pPr>
      <a:lvl2pPr algn="l" marL="457200" indent="-457200">
        <a:lnSpc>
          <a:spcPct val="150000"/>
        </a:lnSpc>
        <a:spcBef>
          <a:spcPts val="300"/>
        </a:spcBef>
        <a:buClr>
          <a:schemeClr val="tx2"/>
        </a:buClr>
        <a:buFont typeface="Arial"/>
        <a:buChar char="–"/>
        <a:defRPr sz="1300">
          <a:solidFill>
            <a:schemeClr val="tx1"/>
          </a:solidFill>
          <a:latin typeface="+mn-lt"/>
          <a:ea typeface="+mn-ea"/>
          <a:cs typeface="+mn-cs"/>
        </a:defRPr>
      </a:lvl2pPr>
      <a:lvl3pPr algn="l" marL="685800" indent="-685800">
        <a:lnSpc>
          <a:spcPct val="150000"/>
        </a:lnSpc>
        <a:spcBef>
          <a:spcPts val="300"/>
        </a:spcBef>
        <a:buClr>
          <a:schemeClr val="tx2"/>
        </a:buClr>
        <a:buFont typeface="Arial"/>
        <a:buChar char="–"/>
        <a:defRPr sz="1200">
          <a:solidFill>
            <a:srgbClr val="6E6860"/>
          </a:solidFill>
          <a:latin typeface="+mn-lt"/>
          <a:ea typeface="+mn-ea"/>
          <a:cs typeface="+mn-cs"/>
        </a:defRPr>
      </a:lvl3pPr>
    </p:bodyStyle>
    <p:otherStyle>
      <a:lvl1pPr algn="l" marL="0" indent="0">
        <a:lnSpc>
          <a:spcPct val="150000"/>
        </a:lnSpc>
        <a:spcBef>
          <a:spcPts val="0"/>
        </a:spcBef>
        <a:buNone/>
        <a:defRPr sz="1400">
          <a:solidFill>
            <a:schemeClr val="tx1"/>
          </a:solidFill>
          <a:latin typeface="+mn-lt"/>
          <a:ea typeface="+mn-ea"/>
          <a:cs typeface="+mn-cs"/>
        </a:defRPr>
      </a:lvl1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/>
            <a:r>
              <a:t>整棚智能管理与机器人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/>
            <a:r>
              <a:t>Greenhouse intelligence &amp; robotics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pPr/>
            <a:r>
              <a:t>2026-09   ·   合作伙伴交流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pPr/>
            <a:r>
              <a:t>Section 01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t>两条主线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pPr/>
            <a:r>
              <a:t>大模型驱动的环境调控，与大模型驱动的机器人任务调度。</a:t>
            </a:r>
          </a:p>
        </p:txBody>
      </p:sp>
      <p:sp>
        <p:nvSpPr>
          <p:cNvPr id="100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t>机器人产品线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r>
              <a:t>授粉机器人 · 以脉冲气流完成温室授粉作业</a:t>
            </a:r>
          </a:p>
          <a:p>
            <a:pPr/>
            <a:r>
              <a:t>巡检机器人 · 采集作物与环境信息</a:t>
            </a:r>
          </a:p>
          <a:p>
            <a:pPr/>
            <a:r>
              <a:t>采摘机器人 · 面向串收番茄的识别、采收与放置</a:t>
            </a:r>
          </a:p>
          <a:p>
            <a:pPr/>
            <a:r>
              <a:t>运输机器人 · 在通道和管轨间运输果筐、物料与工具</a:t>
            </a:r>
          </a:p>
          <a:p>
            <a:pPr/>
            <a:r>
              <a:t>植保、打叶、落蔓机器人 · 行间喷雾、叶片去除与藤蔓调整</a:t>
            </a:r>
          </a:p>
          <a:p>
            <a:pPr lvl="1"/>
            <a:r>
              <a:t>同一套计划安排全天作业，作业结果回到下一轮计划</a:t>
            </a:r>
          </a:p>
        </p:txBody>
      </p:sp>
      <p:sp>
        <p:nvSpPr>
          <p:cNvPr id="100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t>环境调控与任务调度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r>
              <a:t>环境调控</a:t>
            </a:r>
          </a:p>
          <a:p>
            <a:pPr lvl="1"/>
            <a:r>
              <a:t>围绕作物生长，协同光照、温湿度、水肥与气体管理</a:t>
            </a:r>
          </a:p>
          <a:p>
            <a:pPr lvl="1"/>
            <a:r>
              <a:t>让生长条件服务同一生产目标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/>
            <a:r>
              <a:t>任务调度</a:t>
            </a:r>
          </a:p>
          <a:p>
            <a:pPr lvl="1"/>
            <a:r>
              <a:t>围绕生产计划，协调作业区域、优先级、时间窗口与机器人分工</a:t>
            </a:r>
          </a:p>
          <a:p>
            <a:pPr lvl="1"/>
            <a:r>
              <a:t>现场工作有序衔接</a:t>
            </a:r>
          </a:p>
        </p:txBody>
      </p:sp>
      <p:sp>
        <p:nvSpPr>
          <p:cNvPr id="100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t>温室现场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0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pPr/>
            <a:r>
              <a:t>团队常年在温室现场装配、调试与提供技术支持</a:t>
            </a:r>
          </a:p>
          <a:p>
            <a:pPr/>
            <a:r>
              <a:t>产品的改进来自作物行间的反馈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pPr/>
            <a:r>
              <a:t>照片：Croprix 机器人在温室作物行间</a:t>
            </a:r>
          </a:p>
        </p:txBody>
      </p:sp>
      <p:sp>
        <p:nvSpPr>
          <p:cNvPr id="100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t>业务事实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pPr/>
            <a:r>
              <a:t>2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pPr/>
            <a:r>
              <a:t>条主线 · 环境调控与机器人任务调度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pPr/>
            <a:r>
              <a:t>1.6 m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/>
            <a:r>
              <a:t>标准路线间距 · 机器人在作物行间的作业通道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pPr/>
            <a:r>
              <a:t>24 h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pPr/>
            <a:r>
              <a:t>全天作业由同一套计划安排，作业结果回到下一轮计划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/>
            <a:r>
              <a:t>来源：Croprix 公司介绍 · 口径：公开业务事实</a:t>
            </a:r>
          </a:p>
        </p:txBody>
      </p:sp>
      <p:sp>
        <p:nvSpPr>
          <p:cNvPr id="100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t>机器人与作业</a:t>
            </a:r>
          </a:p>
        </p:txBody>
      </p:sp>
      <p:graphicFrame>
        <p:nvGraphicFramePr>
          <p:cNvPr id="3" name="Table Placeholder 2"/>
          <p:cNvGraphicFramePr>
            <a:graphicFrameLocks noGrp="1"/>
          </p:cNvGraphicFramePr>
          <p:nvPr>
            <p:ph type="tbl" idx="10"/>
          </p:nvPr>
        </p:nvGraphicFramePr>
        <p:xfrm>
          <a:off x="609600" y="1422400"/>
          <a:ext cx="10972800" cy="2743200"/>
        </p:xfrm>
        <a:graphic>
          <a:graphicData uri="http://schemas.openxmlformats.org/drawingml/2006/table">
            <a:tbl>
              <a:tblPr firstRow="1" bandRow="1">
                <a:tableStyleId>{C7A0B6E2-2C5F-4E3B-9C1D-5A0F3B7C9E10}</a:tableStyleId>
              </a:tblPr>
              <a:tblGrid>
                <a:gridCol w="2540000"/>
                <a:gridCol w="4826000"/>
                <a:gridCol w="3606800"/>
              </a:tblGrid>
              <a:tr h="457200">
                <a:tc>
                  <a:txBody>
                    <a:bodyPr/>
                    <a:lstStyle/>
                    <a:p>
                      <a:r>
                        <a:rPr sz="1400"/>
                        <a:t>机器人</a:t>
                      </a:r>
                    </a:p>
                  </a:txBody>
                  <a:tcPr marL="152400" marR="152400" marT="76200" marB="76200"/>
                </a:tc>
                <a:tc>
                  <a:txBody>
                    <a:bodyPr/>
                    <a:lstStyle/>
                    <a:p>
                      <a:r>
                        <a:rPr sz="1400"/>
                        <a:t>作业</a:t>
                      </a:r>
                    </a:p>
                  </a:txBody>
                  <a:tcPr marL="152400" marR="152400" marT="76200" marB="76200"/>
                </a:tc>
                <a:tc>
                  <a:txBody>
                    <a:bodyPr/>
                    <a:lstStyle/>
                    <a:p>
                      <a:r>
                        <a:rPr sz="1400"/>
                        <a:t>作物场景</a:t>
                      </a:r>
                    </a:p>
                  </a:txBody>
                  <a:tcPr marL="152400" marR="152400" marT="76200" marB="76200"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400"/>
                        <a:t>授粉</a:t>
                      </a:r>
                    </a:p>
                  </a:txBody>
                  <a:tcPr marL="152400" marR="152400" marT="76200" marB="76200"/>
                </a:tc>
                <a:tc>
                  <a:txBody>
                    <a:bodyPr/>
                    <a:lstStyle/>
                    <a:p>
                      <a:r>
                        <a:rPr sz="1400"/>
                        <a:t>脉冲气流授粉</a:t>
                      </a:r>
                    </a:p>
                  </a:txBody>
                  <a:tcPr marL="152400" marR="152400" marT="76200" marB="76200"/>
                </a:tc>
                <a:tc>
                  <a:txBody>
                    <a:bodyPr/>
                    <a:lstStyle/>
                    <a:p>
                      <a:r>
                        <a:rPr sz="1400"/>
                        <a:t>温室番茄</a:t>
                      </a:r>
                    </a:p>
                  </a:txBody>
                  <a:tcPr marL="152400" marR="152400" marT="76200" marB="76200"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400"/>
                        <a:t>巡检</a:t>
                      </a:r>
                    </a:p>
                  </a:txBody>
                  <a:tcPr marL="152400" marR="152400" marT="76200" marB="76200"/>
                </a:tc>
                <a:tc>
                  <a:txBody>
                    <a:bodyPr/>
                    <a:lstStyle/>
                    <a:p>
                      <a:r>
                        <a:rPr sz="1400"/>
                        <a:t>采集作物与环境信息</a:t>
                      </a:r>
                    </a:p>
                  </a:txBody>
                  <a:tcPr marL="152400" marR="152400" marT="76200" marB="76200"/>
                </a:tc>
                <a:tc>
                  <a:txBody>
                    <a:bodyPr/>
                    <a:lstStyle/>
                    <a:p>
                      <a:r>
                        <a:rPr sz="1400"/>
                        <a:t>温室</a:t>
                      </a:r>
                    </a:p>
                  </a:txBody>
                  <a:tcPr marL="152400" marR="152400" marT="76200" marB="76200"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400"/>
                        <a:t>采摘</a:t>
                      </a:r>
                    </a:p>
                  </a:txBody>
                  <a:tcPr marL="152400" marR="152400" marT="76200" marB="76200"/>
                </a:tc>
                <a:tc>
                  <a:txBody>
                    <a:bodyPr/>
                    <a:lstStyle/>
                    <a:p>
                      <a:r>
                        <a:rPr sz="1400"/>
                        <a:t>识别、采收与放置</a:t>
                      </a:r>
                    </a:p>
                  </a:txBody>
                  <a:tcPr marL="152400" marR="152400" marT="76200" marB="76200"/>
                </a:tc>
                <a:tc>
                  <a:txBody>
                    <a:bodyPr/>
                    <a:lstStyle/>
                    <a:p>
                      <a:r>
                        <a:rPr sz="1400"/>
                        <a:t>串收番茄</a:t>
                      </a:r>
                    </a:p>
                  </a:txBody>
                  <a:tcPr marL="152400" marR="152400" marT="76200" marB="76200"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400"/>
                        <a:t>运输</a:t>
                      </a:r>
                    </a:p>
                  </a:txBody>
                  <a:tcPr marL="152400" marR="152400" marT="76200" marB="76200"/>
                </a:tc>
                <a:tc>
                  <a:txBody>
                    <a:bodyPr/>
                    <a:lstStyle/>
                    <a:p>
                      <a:r>
                        <a:rPr sz="1400"/>
                        <a:t>运输果筐、物料与工具</a:t>
                      </a:r>
                    </a:p>
                  </a:txBody>
                  <a:tcPr marL="152400" marR="152400" marT="76200" marB="76200"/>
                </a:tc>
                <a:tc>
                  <a:txBody>
                    <a:bodyPr/>
                    <a:lstStyle/>
                    <a:p>
                      <a:r>
                        <a:rPr sz="1400"/>
                        <a:t>通道与管轨</a:t>
                      </a:r>
                    </a:p>
                  </a:txBody>
                  <a:tcPr marL="152400" marR="152400" marT="76200" marB="76200"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400"/>
                        <a:t>植保</a:t>
                      </a:r>
                    </a:p>
                  </a:txBody>
                  <a:tcPr marL="152400" marR="152400" marT="76200" marB="76200"/>
                </a:tc>
                <a:tc>
                  <a:txBody>
                    <a:bodyPr/>
                    <a:lstStyle/>
                    <a:p>
                      <a:r>
                        <a:rPr sz="1400"/>
                        <a:t>行间喷雾</a:t>
                      </a:r>
                    </a:p>
                  </a:txBody>
                  <a:tcPr marL="152400" marR="152400" marT="76200" marB="76200"/>
                </a:tc>
                <a:tc>
                  <a:txBody>
                    <a:bodyPr/>
                    <a:lstStyle/>
                    <a:p>
                      <a:r>
                        <a:rPr sz="1400"/>
                        <a:t>温室</a:t>
                      </a:r>
                    </a:p>
                  </a:txBody>
                  <a:tcPr marL="152400" marR="152400" marT="76200" marB="76200"/>
                </a:tc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pPr/>
            <a:r>
              <a:t>来源：Croprix 产品介绍</a:t>
            </a:r>
          </a:p>
        </p:txBody>
      </p:sp>
      <p:sp>
        <p:nvSpPr>
          <p:cNvPr id="100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pPr/>
            <a:r>
              <a:t>从温室现场出发。把技术带到作物身边。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pPr/>
            <a:r>
              <a:t>— Croprix · 公司介绍</a:t>
            </a:r>
          </a:p>
        </p:txBody>
      </p:sp>
      <p:sp>
        <p:nvSpPr>
          <p:cNvPr id="100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8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pPr/>
            <a:r>
              <a:t>croprix.com   ·   hi@croprix.com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pPr/>
            <a:r>
              <a:t>Greenhouse intelligence &amp; robotics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roprix">
  <a:themeElements>
    <a:clrScheme name="Croprix">
      <a:dk1>
        <a:srgbClr val="28231D"/>
      </a:dk1>
      <a:lt1>
        <a:srgbClr val="FDF5ED"/>
      </a:lt1>
      <a:dk2>
        <a:srgbClr val="003459"/>
      </a:dk2>
      <a:lt2>
        <a:srgbClr val="F3EBE3"/>
      </a:lt2>
      <a:accent1>
        <a:srgbClr val="0B6EAB"/>
      </a:accent1>
      <a:accent2>
        <a:srgbClr val="487900"/>
      </a:accent2>
      <a:accent3>
        <a:srgbClr val="AB7304"/>
      </a:accent3>
      <a:accent4>
        <a:srgbClr val="6285A1"/>
      </a:accent4>
      <a:accent5>
        <a:srgbClr val="A6744A"/>
      </a:accent5>
      <a:accent6>
        <a:srgbClr val="CE514D"/>
      </a:accent6>
      <a:hlink>
        <a:srgbClr val="0B6EAB"/>
      </a:hlink>
      <a:folHlink>
        <a:srgbClr val="005688"/>
      </a:folHlink>
    </a:clrScheme>
    <a:fontScheme name="Croprix">
      <a:majorFont>
        <a:latin typeface="Montserrat"/>
        <a:ea typeface="Noto Sans SC"/>
        <a:cs typeface="Montserrat"/>
        <a:font script="Hans" typeface="Noto Sans SC"/>
        <a:font script="Hant" typeface="Noto Sans TC"/>
        <a:font script="Jpan" typeface="Noto Sans JP"/>
        <a:font script="Hang" typeface="Noto Sans KR"/>
        <a:font script="Arab" typeface="Noto Sans Arabic"/>
        <a:font script="Deva" typeface="Noto Sans Devanagari"/>
        <a:font script="Thai" typeface="Noto Sans Thai"/>
      </a:majorFont>
      <a:minorFont>
        <a:latin typeface="Montserrat"/>
        <a:ea typeface="Noto Sans SC"/>
        <a:cs typeface="Montserrat"/>
        <a:font script="Hans" typeface="Noto Sans SC"/>
        <a:font script="Hant" typeface="Noto Sans TC"/>
        <a:font script="Jpan" typeface="Noto Sans JP"/>
        <a:font script="Hang" typeface="Noto Sans KR"/>
        <a:font script="Arab" typeface="Noto Sans Arabic"/>
        <a:font script="Deva" typeface="Noto Sans Devanagari"/>
        <a:font script="Thai" typeface="Noto Sans Thai"/>
      </a:minorFont>
    </a:fontScheme>
    <a:fmtScheme name="Croprix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